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8" r:id="rId4"/>
    <p:sldId id="281" r:id="rId5"/>
    <p:sldId id="280" r:id="rId6"/>
    <p:sldId id="274" r:id="rId7"/>
    <p:sldId id="275" r:id="rId8"/>
    <p:sldId id="283" r:id="rId9"/>
    <p:sldId id="282" r:id="rId10"/>
    <p:sldId id="284" r:id="rId11"/>
    <p:sldId id="285" r:id="rId12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D0C8B"/>
    <a:srgbClr val="FF99FF"/>
    <a:srgbClr val="FF66CC"/>
    <a:srgbClr val="CCECFF"/>
    <a:srgbClr val="CCFFFF"/>
    <a:srgbClr val="99CCFF"/>
    <a:srgbClr val="6699FF"/>
    <a:srgbClr val="660033"/>
    <a:srgbClr val="370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43" autoAdjust="0"/>
    <p:restoredTop sz="84307" autoAdjust="0"/>
  </p:normalViewPr>
  <p:slideViewPr>
    <p:cSldViewPr>
      <p:cViewPr varScale="1">
        <p:scale>
          <a:sx n="74" d="100"/>
          <a:sy n="74" d="100"/>
        </p:scale>
        <p:origin x="-131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9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0825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50825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  <a:p>
            <a:pPr>
              <a:defRPr/>
            </a:pPr>
            <a:endParaRPr lang="nl-N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92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9962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Planwijzigingen geometrie bestaand object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5877272"/>
            <a:ext cx="5416550" cy="56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Informatiemodellen 12 september 2013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Ellen Debats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OVERIG GEBOUWD OBJECT en OVERIG BOUWWERK</a:t>
            </a:r>
          </a:p>
          <a:p>
            <a:pPr marL="0" indent="0"/>
            <a:r>
              <a:rPr lang="nl-NL" dirty="0"/>
              <a:t>	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Adres overig </a:t>
            </a:r>
            <a:r>
              <a:rPr lang="nl-NL" dirty="0" smtClean="0"/>
              <a:t>gebouwd object </a:t>
            </a:r>
            <a:r>
              <a:rPr lang="nl-NL" dirty="0" smtClean="0"/>
              <a:t>belangrijk </a:t>
            </a:r>
            <a:r>
              <a:rPr lang="nl-NL" dirty="0" err="1" smtClean="0"/>
              <a:t>ivm</a:t>
            </a:r>
            <a:r>
              <a:rPr lang="nl-NL" dirty="0" smtClean="0"/>
              <a:t> vindbaarheid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Beide objecttypen opnemen in RSGB waarbij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OVERIG GEBOUWD OBJECT is deelpopulatie OVERIG BOUWWERK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Nieuw: relatie met OVERIG BOUWWERK</a:t>
            </a:r>
          </a:p>
          <a:p>
            <a:pPr marL="457200" lvl="1" indent="0"/>
            <a:r>
              <a:rPr lang="nl-NL" dirty="0" smtClean="0"/>
              <a:t>              attribuut ‘indicatie planobject’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 smtClean="0"/>
              <a:t>Vervallen:</a:t>
            </a:r>
          </a:p>
          <a:p>
            <a:pPr marL="857250" lvl="2" indent="0"/>
            <a:r>
              <a:rPr lang="nl-NL" dirty="0"/>
              <a:t>	</a:t>
            </a:r>
            <a:r>
              <a:rPr lang="nl-NL" dirty="0" smtClean="0"/>
              <a:t>		</a:t>
            </a:r>
            <a:r>
              <a:rPr lang="nl-NL" sz="2000" dirty="0" smtClean="0"/>
              <a:t>attribuut ‘type overig gebouwd object’</a:t>
            </a:r>
            <a:endParaRPr lang="nl-NL" sz="2000" dirty="0"/>
          </a:p>
          <a:p>
            <a:pPr marL="457200" lvl="1" indent="0"/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5631253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situatie </a:t>
            </a:r>
            <a:r>
              <a:rPr lang="nl-NL" sz="3600" dirty="0" err="1" smtClean="0"/>
              <a:t>IMGeo</a:t>
            </a:r>
            <a:r>
              <a:rPr lang="nl-NL" sz="3600" dirty="0" smtClean="0"/>
              <a:t> &amp; BAG (1)</a:t>
            </a:r>
            <a:br>
              <a:rPr lang="nl-NL" sz="3600" dirty="0" smtClean="0"/>
            </a:br>
            <a:r>
              <a:rPr lang="nl-NL" sz="3600" dirty="0" smtClean="0"/>
              <a:t>(voorbeeld)</a:t>
            </a:r>
            <a:endParaRPr lang="nl-NL" sz="2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329223"/>
            <a:ext cx="8458200" cy="632668"/>
          </a:xfrm>
        </p:spPr>
        <p:txBody>
          <a:bodyPr/>
          <a:lstStyle/>
          <a:p>
            <a:r>
              <a:rPr lang="nl-NL" sz="2000" dirty="0" smtClean="0"/>
              <a:t>Startsituatie</a:t>
            </a:r>
            <a:endParaRPr lang="nl-NL" dirty="0"/>
          </a:p>
        </p:txBody>
      </p:sp>
      <p:cxnSp>
        <p:nvCxnSpPr>
          <p:cNvPr id="6" name="Rechte verbindingslijn 5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7" name="Tekstvak 16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 bwMode="auto">
          <a:xfrm>
            <a:off x="681516" y="1961891"/>
            <a:ext cx="2400714" cy="845221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sp>
        <p:nvSpPr>
          <p:cNvPr id="19" name="Rechthoek 18"/>
          <p:cNvSpPr/>
          <p:nvPr/>
        </p:nvSpPr>
        <p:spPr bwMode="auto">
          <a:xfrm>
            <a:off x="681516" y="4079535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latin typeface="Arial" charset="0"/>
              </a:rPr>
              <a:t>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In gebruik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07504" y="3827448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35" name="Rechte verbindingslijn met pijl 34"/>
          <p:cNvCxnSpPr/>
          <p:nvPr/>
        </p:nvCxnSpPr>
        <p:spPr bwMode="auto">
          <a:xfrm flipV="1">
            <a:off x="702984" y="5172409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Rechthoek 37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39" name="Rechthoek 38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</p:spTree>
    <p:extLst>
      <p:ext uri="{BB962C8B-B14F-4D97-AF65-F5344CB8AC3E}">
        <p14:creationId xmlns:p14="http://schemas.microsoft.com/office/powerpoint/2010/main" val="27288700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</a:t>
            </a:r>
            <a:r>
              <a:rPr lang="nl-NL" sz="3600" dirty="0"/>
              <a:t>situatie </a:t>
            </a:r>
            <a:r>
              <a:rPr lang="nl-NL" sz="3600" dirty="0" err="1"/>
              <a:t>IMGeo</a:t>
            </a:r>
            <a:r>
              <a:rPr lang="nl-NL" sz="3600" dirty="0"/>
              <a:t> &amp; </a:t>
            </a:r>
            <a:r>
              <a:rPr lang="nl-NL" sz="3600" dirty="0" smtClean="0"/>
              <a:t>BAG (2)</a:t>
            </a:r>
            <a:br>
              <a:rPr lang="nl-NL" sz="3600" dirty="0" smtClean="0"/>
            </a:br>
            <a:r>
              <a:rPr lang="nl-NL" sz="3600" dirty="0" smtClean="0"/>
              <a:t>Voorbeeld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807" y="1370929"/>
            <a:ext cx="8458200" cy="632668"/>
          </a:xfrm>
        </p:spPr>
        <p:txBody>
          <a:bodyPr/>
          <a:lstStyle/>
          <a:p>
            <a:r>
              <a:rPr lang="nl-NL" sz="2000" dirty="0" smtClean="0"/>
              <a:t>Verbouwvergunning verleend</a:t>
            </a:r>
            <a:endParaRPr lang="nl-NL" dirty="0"/>
          </a:p>
        </p:txBody>
      </p:sp>
      <p:sp>
        <p:nvSpPr>
          <p:cNvPr id="20" name="Rechthoek 19"/>
          <p:cNvSpPr/>
          <p:nvPr/>
        </p:nvSpPr>
        <p:spPr bwMode="auto">
          <a:xfrm>
            <a:off x="3321362" y="1958227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x4y4</a:t>
            </a:r>
          </a:p>
        </p:txBody>
      </p:sp>
      <p:sp>
        <p:nvSpPr>
          <p:cNvPr id="23" name="Rechthoek 22"/>
          <p:cNvSpPr/>
          <p:nvPr/>
        </p:nvSpPr>
        <p:spPr bwMode="auto">
          <a:xfrm>
            <a:off x="3321362" y="2915705"/>
            <a:ext cx="2400714" cy="845221"/>
          </a:xfrm>
          <a:prstGeom prst="rect">
            <a:avLst/>
          </a:prstGeom>
          <a:noFill/>
          <a:ln w="6350" cap="flat" cmpd="sng" algn="ctr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solidFill>
                  <a:srgbClr val="FF6699"/>
                </a:solidFill>
                <a:latin typeface="Arial" charset="0"/>
              </a:rPr>
              <a:t>NL.IMGeo</a:t>
            </a: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 35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Plan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28" name="Rechthoek 27"/>
          <p:cNvSpPr/>
          <p:nvPr/>
        </p:nvSpPr>
        <p:spPr bwMode="auto">
          <a:xfrm>
            <a:off x="3324343" y="4040794"/>
            <a:ext cx="2397733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rgbClr val="FF6699"/>
                </a:solidFill>
                <a:latin typeface="Arial" charset="0"/>
              </a:rPr>
              <a:t>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In gebruik (niet ingemeten)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21047" y="3885110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18" name="Rechte verbindingslijn met pijl 17"/>
          <p:cNvCxnSpPr/>
          <p:nvPr/>
        </p:nvCxnSpPr>
        <p:spPr bwMode="auto">
          <a:xfrm flipV="1">
            <a:off x="3203848" y="5218485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Rechte verbindingslijn 20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2" name="Tekstvak 21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</p:spTree>
    <p:extLst>
      <p:ext uri="{BB962C8B-B14F-4D97-AF65-F5344CB8AC3E}">
        <p14:creationId xmlns:p14="http://schemas.microsoft.com/office/powerpoint/2010/main" val="250844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>
        <p:wipe dir="r"/>
      </p:transition>
    </mc:Choice>
    <mc:Fallback xmlns="">
      <p:transition spd="slow" advClick="0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Huidige </a:t>
            </a:r>
            <a:r>
              <a:rPr lang="nl-NL" sz="3600" dirty="0"/>
              <a:t>situatie </a:t>
            </a:r>
            <a:r>
              <a:rPr lang="nl-NL" sz="3600" dirty="0" err="1"/>
              <a:t>IMGeo</a:t>
            </a:r>
            <a:r>
              <a:rPr lang="nl-NL" sz="3600" dirty="0"/>
              <a:t> &amp; </a:t>
            </a:r>
            <a:r>
              <a:rPr lang="nl-NL" sz="3600" dirty="0" smtClean="0"/>
              <a:t>BAG (3)</a:t>
            </a:r>
            <a:br>
              <a:rPr lang="nl-NL" sz="3600" dirty="0" smtClean="0"/>
            </a:br>
            <a:r>
              <a:rPr lang="nl-NL" sz="3600" dirty="0" smtClean="0"/>
              <a:t>Voorbeeld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500189"/>
            <a:ext cx="8458200" cy="632668"/>
          </a:xfrm>
        </p:spPr>
        <p:txBody>
          <a:bodyPr/>
          <a:lstStyle/>
          <a:p>
            <a:r>
              <a:rPr lang="nl-NL" sz="2000" dirty="0" smtClean="0"/>
              <a:t>Verbouwing gereed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 bwMode="auto">
          <a:xfrm>
            <a:off x="6658180" y="4079536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latin typeface="Arial" charset="0"/>
              </a:rPr>
              <a:t>20</a:t>
            </a:r>
          </a:p>
          <a:p>
            <a:r>
              <a:rPr lang="nl-NL" sz="1400" dirty="0" smtClean="0">
                <a:solidFill>
                  <a:srgbClr val="FF6699"/>
                </a:solidFill>
                <a:latin typeface="Arial" charset="0"/>
              </a:rPr>
              <a:t>In </a:t>
            </a:r>
            <a:r>
              <a:rPr lang="nl-NL" sz="1400" dirty="0">
                <a:solidFill>
                  <a:srgbClr val="FF6699"/>
                </a:solidFill>
                <a:latin typeface="Arial" charset="0"/>
              </a:rPr>
              <a:t>gebruik 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27" name="Rechthoek 26"/>
          <p:cNvSpPr/>
          <p:nvPr/>
        </p:nvSpPr>
        <p:spPr bwMode="auto">
          <a:xfrm>
            <a:off x="6658180" y="1956117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latin typeface="Arial" charset="0"/>
              </a:rPr>
              <a:t>NL.IMGeo</a:t>
            </a:r>
            <a:r>
              <a:rPr lang="nl-NL" sz="1400" u="sng" dirty="0" smtClean="0">
                <a:latin typeface="Arial" charset="0"/>
              </a:rPr>
              <a:t> 20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Bestaand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rgbClr val="FF6699"/>
                </a:solidFill>
                <a:effectLst/>
                <a:latin typeface="Arial" charset="0"/>
              </a:rPr>
              <a:t>x6y6</a:t>
            </a:r>
          </a:p>
        </p:txBody>
      </p:sp>
      <p:cxnSp>
        <p:nvCxnSpPr>
          <p:cNvPr id="14" name="Rechte verbindingslijn 13"/>
          <p:cNvCxnSpPr/>
          <p:nvPr/>
        </p:nvCxnSpPr>
        <p:spPr bwMode="auto">
          <a:xfrm flipH="1" flipV="1">
            <a:off x="107504" y="3827448"/>
            <a:ext cx="8856984" cy="22384"/>
          </a:xfrm>
          <a:prstGeom prst="line">
            <a:avLst/>
          </a:prstGeom>
          <a:solidFill>
            <a:srgbClr val="00B8FF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kstvak 30"/>
          <p:cNvSpPr txBox="1"/>
          <p:nvPr/>
        </p:nvSpPr>
        <p:spPr>
          <a:xfrm>
            <a:off x="184924" y="2132857"/>
            <a:ext cx="377026" cy="13805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</a:t>
            </a:r>
          </a:p>
          <a:p>
            <a:r>
              <a:rPr lang="nl-NL" dirty="0" smtClean="0"/>
              <a:t>M</a:t>
            </a:r>
          </a:p>
          <a:p>
            <a:r>
              <a:rPr lang="nl-NL" dirty="0" smtClean="0"/>
              <a:t>G</a:t>
            </a:r>
          </a:p>
          <a:p>
            <a:r>
              <a:rPr lang="nl-NL" dirty="0"/>
              <a:t>e</a:t>
            </a:r>
            <a:endParaRPr lang="nl-NL" dirty="0" smtClean="0"/>
          </a:p>
          <a:p>
            <a:r>
              <a:rPr lang="nl-NL" dirty="0" smtClean="0"/>
              <a:t>o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79512" y="4079535"/>
            <a:ext cx="364202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</a:t>
            </a:r>
          </a:p>
          <a:p>
            <a:r>
              <a:rPr lang="nl-NL" dirty="0" smtClean="0"/>
              <a:t>A</a:t>
            </a:r>
          </a:p>
          <a:p>
            <a:r>
              <a:rPr lang="nl-NL" dirty="0"/>
              <a:t>G</a:t>
            </a:r>
          </a:p>
        </p:txBody>
      </p:sp>
      <p:cxnSp>
        <p:nvCxnSpPr>
          <p:cNvPr id="21" name="Rechte verbindingslijn met pijl 20"/>
          <p:cNvCxnSpPr/>
          <p:nvPr/>
        </p:nvCxnSpPr>
        <p:spPr bwMode="auto">
          <a:xfrm flipV="1">
            <a:off x="6658180" y="5225597"/>
            <a:ext cx="0" cy="792088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Rechte verbindingslijn 21"/>
          <p:cNvCxnSpPr/>
          <p:nvPr/>
        </p:nvCxnSpPr>
        <p:spPr bwMode="auto">
          <a:xfrm>
            <a:off x="467544" y="5085184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4" name="Tekstvak 23"/>
          <p:cNvSpPr txBox="1"/>
          <p:nvPr/>
        </p:nvSpPr>
        <p:spPr>
          <a:xfrm>
            <a:off x="680807" y="5247336"/>
            <a:ext cx="1710725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</a:t>
            </a:r>
            <a:r>
              <a:rPr lang="nl-NL" dirty="0" smtClean="0"/>
              <a:t>3 januari 2013</a:t>
            </a:r>
            <a:endParaRPr lang="nl-NL" dirty="0"/>
          </a:p>
        </p:txBody>
      </p:sp>
      <p:sp>
        <p:nvSpPr>
          <p:cNvPr id="29" name="Rechthoek 28"/>
          <p:cNvSpPr/>
          <p:nvPr/>
        </p:nvSpPr>
        <p:spPr>
          <a:xfrm>
            <a:off x="3563888" y="5218485"/>
            <a:ext cx="1774845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000000"/>
                </a:solidFill>
              </a:rPr>
              <a:t>15 januari 2018</a:t>
            </a:r>
            <a:endParaRPr lang="nl-NL" dirty="0"/>
          </a:p>
        </p:txBody>
      </p:sp>
      <p:sp>
        <p:nvSpPr>
          <p:cNvPr id="30" name="Rechthoek 29"/>
          <p:cNvSpPr/>
          <p:nvPr/>
        </p:nvSpPr>
        <p:spPr>
          <a:xfrm>
            <a:off x="7092280" y="5177943"/>
            <a:ext cx="167225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15 maart 2019</a:t>
            </a:r>
          </a:p>
        </p:txBody>
      </p:sp>
      <p:sp>
        <p:nvSpPr>
          <p:cNvPr id="33" name="Tijdelijke aanduiding voor inhoud 2"/>
          <p:cNvSpPr txBox="1">
            <a:spLocks/>
          </p:cNvSpPr>
          <p:nvPr/>
        </p:nvSpPr>
        <p:spPr bwMode="auto">
          <a:xfrm rot="1218558">
            <a:off x="1619157" y="3197029"/>
            <a:ext cx="5110516" cy="63266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 b="1">
                <a:solidFill>
                  <a:srgbClr val="ED0C8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ED0C8B"/>
                </a:solidFill>
                <a:latin typeface="+mn-lt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ED0C8B"/>
                </a:solidFill>
                <a:latin typeface="+mn-lt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nl-NL" sz="2000" kern="0" dirty="0" smtClean="0"/>
              <a:t>Toekomstige plantopografie</a:t>
            </a:r>
          </a:p>
          <a:p>
            <a:r>
              <a:rPr lang="nl-NL" sz="2000" kern="0" dirty="0" smtClean="0"/>
              <a:t>RSGB 2.0 à la BAG</a:t>
            </a:r>
            <a:endParaRPr lang="nl-NL" kern="0" dirty="0"/>
          </a:p>
        </p:txBody>
      </p:sp>
      <p:sp>
        <p:nvSpPr>
          <p:cNvPr id="15" name="Rechthoek 14"/>
          <p:cNvSpPr/>
          <p:nvPr/>
        </p:nvSpPr>
        <p:spPr bwMode="auto">
          <a:xfrm>
            <a:off x="6658180" y="2941750"/>
            <a:ext cx="2400714" cy="845221"/>
          </a:xfrm>
          <a:prstGeom prst="rect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Pandobject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err="1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NL.IMGeo</a:t>
            </a:r>
            <a:r>
              <a:rPr lang="nl-NL" sz="1400" u="sng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 35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400" u="sng" dirty="0" smtClean="0">
                <a:solidFill>
                  <a:schemeClr val="bg1">
                    <a:lumMod val="85000"/>
                  </a:schemeClr>
                </a:solidFill>
                <a:latin typeface="Arial" charset="0"/>
              </a:rPr>
              <a:t>Plan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Arial" charset="0"/>
              </a:rPr>
              <a:t>x6y6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7524328" y="3437003"/>
            <a:ext cx="173637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>
                    <a:lumMod val="75000"/>
                  </a:schemeClr>
                </a:solidFill>
              </a:rPr>
              <a:t>Met Einddatum</a:t>
            </a:r>
            <a:endParaRPr lang="nl-NL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40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5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RSGB 2.0 raakvlakken met toekomstige plantopografie </a:t>
            </a:r>
            <a:r>
              <a:rPr lang="nl-NL" dirty="0" err="1" smtClean="0"/>
              <a:t>IMGeo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844824"/>
            <a:ext cx="8458200" cy="452437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BAG objecttypen PAND en OPENBARE RUIMTE 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BUURT en WIJK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Populatie OVERIG GEBOUWD </a:t>
            </a:r>
            <a:r>
              <a:rPr lang="nl-NL" dirty="0" smtClean="0"/>
              <a:t>OBJECT ⊂ </a:t>
            </a:r>
            <a:r>
              <a:rPr lang="nl-NL" dirty="0" smtClean="0"/>
              <a:t>Populatie OBJECT OVERIG BOUWWERK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Oude </a:t>
            </a:r>
            <a:r>
              <a:rPr lang="nl-NL" dirty="0" err="1" smtClean="0"/>
              <a:t>IMGeo</a:t>
            </a:r>
            <a:r>
              <a:rPr lang="nl-NL" dirty="0" smtClean="0"/>
              <a:t> 1.0 objecttypen WEGDEEL, WATERDEEL, TERREINDEEL, SPOORBAANDEEL, KUNSTWERKDEEL en INRICHTINGSELEMENT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Idealiter </a:t>
            </a:r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Onderscheid in een plan </a:t>
            </a:r>
            <a:r>
              <a:rPr lang="nl-NL" u="sng" dirty="0" smtClean="0"/>
              <a:t>objecttype</a:t>
            </a:r>
            <a:r>
              <a:rPr lang="nl-NL" dirty="0" smtClean="0"/>
              <a:t> met relatie</a:t>
            </a:r>
          </a:p>
          <a:p>
            <a:pPr marL="0" indent="0"/>
            <a:r>
              <a:rPr lang="nl-NL" dirty="0"/>
              <a:t> </a:t>
            </a:r>
            <a:r>
              <a:rPr lang="nl-NL" dirty="0" smtClean="0"/>
              <a:t>    naar </a:t>
            </a:r>
            <a:r>
              <a:rPr lang="nl-NL" dirty="0"/>
              <a:t>	</a:t>
            </a:r>
            <a:r>
              <a:rPr lang="nl-NL" dirty="0" smtClean="0"/>
              <a:t>een bestaand </a:t>
            </a:r>
            <a:r>
              <a:rPr lang="nl-NL" u="sng" dirty="0" smtClean="0"/>
              <a:t>objecttype</a:t>
            </a:r>
            <a:r>
              <a:rPr lang="nl-NL" dirty="0" smtClean="0"/>
              <a:t>.</a:t>
            </a:r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Pragmatisch</a:t>
            </a:r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Volgen informatiemodellen basisregistraties.</a:t>
            </a:r>
          </a:p>
          <a:p>
            <a:pPr marL="0" indent="0"/>
            <a:r>
              <a:rPr lang="nl-NL" dirty="0"/>
              <a:t> </a:t>
            </a:r>
            <a:r>
              <a:rPr lang="nl-NL" dirty="0" smtClean="0"/>
              <a:t>    Daarbij BAG leidend.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/>
              <a:t>Toepassen huidige systematiek BAG</a:t>
            </a:r>
            <a:endParaRPr lang="nl-NL" dirty="0" smtClean="0"/>
          </a:p>
          <a:p>
            <a:pPr marL="0" indent="0"/>
            <a:r>
              <a:rPr lang="nl-NL" dirty="0"/>
              <a:t>	</a:t>
            </a:r>
            <a:r>
              <a:rPr lang="nl-NL" dirty="0" smtClean="0"/>
              <a:t>PAND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Nieuw: attributen ‘identificatie BGTPND’ en ‘indicatie planobject’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Aanpassen waardenverzameling ‘status voortgang bouw’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0" indent="0"/>
            <a:r>
              <a:rPr lang="nl-NL" dirty="0" smtClean="0"/>
              <a:t>	OPENBARE RUIMTE</a:t>
            </a: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Verwijderen objecttype GEMEENTELIJKE OPENBARE RUIMTE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Géén </a:t>
            </a:r>
            <a:r>
              <a:rPr lang="nl-NL" dirty="0"/>
              <a:t>plangeometrie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Nieuw</a:t>
            </a:r>
            <a:r>
              <a:rPr lang="nl-NL" dirty="0"/>
              <a:t>: </a:t>
            </a:r>
            <a:r>
              <a:rPr lang="nl-NL" dirty="0" smtClean="0"/>
              <a:t>attributen </a:t>
            </a:r>
            <a:r>
              <a:rPr lang="nl-NL" dirty="0"/>
              <a:t>‘identificatie </a:t>
            </a:r>
            <a:r>
              <a:rPr lang="nl-NL" dirty="0" err="1"/>
              <a:t>IMGeoOPR</a:t>
            </a:r>
            <a:r>
              <a:rPr lang="nl-NL" dirty="0"/>
              <a:t>’ en ‘wegas</a:t>
            </a:r>
            <a:r>
              <a:rPr lang="nl-NL" dirty="0" smtClean="0"/>
              <a:t>’</a:t>
            </a:r>
          </a:p>
          <a:p>
            <a:pPr marL="457200" lvl="1" indent="0"/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9421405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Adopteren werkwijze BGT/ </a:t>
            </a:r>
            <a:r>
              <a:rPr lang="nl-NL" dirty="0" err="1" smtClean="0"/>
              <a:t>IMGeo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BEGROEID TERREINDEEL, FUNCTIONEEL GEBIED, GEBOUWINSTALLATIE, INRICHTINGSELEMENT, KUNSTWERKDEEL, ONBEGROEID TERREINDEEL, ONDERSTEUNEND WEGDEEL, ONDERSTEUNEND WATERDEEL, OVERBRUGGINSDEEL, OVERIGE SCHEIDING, OVERIG BOUWWERK, SCHEIDING, SPOOR, TUNNELDEEL, VEGETATIEOBJECT, WATERDEEL en WEGDEEL.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Expliciete administratieve relatie opnemen tussen plan en bestaand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 smtClean="0"/>
              <a:t>Populatie </a:t>
            </a:r>
            <a:r>
              <a:rPr lang="nl-NL" sz="2000" dirty="0" err="1" smtClean="0"/>
              <a:t>IMGeo</a:t>
            </a:r>
            <a:r>
              <a:rPr lang="nl-NL" sz="2000" dirty="0" smtClean="0"/>
              <a:t> objecttypen in RSGB bevat geen gerealiseerde planwijzigingen van bestaande objecten 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2" y="4077072"/>
            <a:ext cx="923969" cy="146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1642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Ontwerpkeuzen 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Opname </a:t>
            </a:r>
            <a:r>
              <a:rPr lang="nl-NL" dirty="0" err="1" smtClean="0"/>
              <a:t>groepattribuut</a:t>
            </a:r>
            <a:r>
              <a:rPr lang="nl-NL" dirty="0" smtClean="0"/>
              <a:t> geometrie bij BUURT en WIJK</a:t>
            </a:r>
          </a:p>
          <a:p>
            <a:pPr marL="0" indent="0"/>
            <a:r>
              <a:rPr lang="nl-NL" dirty="0"/>
              <a:t>	</a:t>
            </a: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Plangeometrie van een buurt of wijk niet van belang voor gemeentelijke processen.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Nieuw: </a:t>
            </a:r>
            <a:r>
              <a:rPr lang="nl-NL" dirty="0" smtClean="0"/>
              <a:t>attributen </a:t>
            </a:r>
            <a:r>
              <a:rPr lang="nl-NL" dirty="0"/>
              <a:t>‘identificatie </a:t>
            </a:r>
            <a:r>
              <a:rPr lang="nl-NL" dirty="0" err="1" smtClean="0"/>
              <a:t>IMGeoBRT</a:t>
            </a:r>
            <a:r>
              <a:rPr lang="nl-NL" dirty="0" smtClean="0"/>
              <a:t>’ en ‘identificatie </a:t>
            </a:r>
            <a:r>
              <a:rPr lang="nl-NL" dirty="0" err="1" smtClean="0"/>
              <a:t>IMGeoWYK</a:t>
            </a:r>
            <a:r>
              <a:rPr lang="nl-NL" dirty="0" smtClean="0"/>
              <a:t>’</a:t>
            </a: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/>
            <a:endParaRPr lang="nl-NL" dirty="0" smtClean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6511473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5522</TotalTime>
  <Words>301</Words>
  <Application>Microsoft Office PowerPoint</Application>
  <PresentationFormat>Diavoorstelling (4:3)</PresentationFormat>
  <Paragraphs>147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2" baseType="lpstr">
      <vt:lpstr>Standaardontwerp</vt:lpstr>
      <vt:lpstr>1_Standaardontwerp</vt:lpstr>
      <vt:lpstr>PowerPoint-presentatie</vt:lpstr>
      <vt:lpstr>Huidige situatie IMGeo &amp; BAG (1) (voorbeeld)</vt:lpstr>
      <vt:lpstr>Huidige situatie IMGeo &amp; BAG (2) Voorbeeld</vt:lpstr>
      <vt:lpstr>Huidige situatie IMGeo &amp; BAG (3) Voorbeeld</vt:lpstr>
      <vt:lpstr>RSGB 2.0 raakvlakken met toekomstige plantopografie IMGeo</vt:lpstr>
      <vt:lpstr>Hoe verder?</vt:lpstr>
      <vt:lpstr>Ontwerpkeuzen (1)</vt:lpstr>
      <vt:lpstr>Ontwerpkeuzen (2)</vt:lpstr>
      <vt:lpstr>Ontwerpkeuzen (3)</vt:lpstr>
      <vt:lpstr>Ontwerpkeuzen (4)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20120306</dc:subject>
  <dc:creator>Arjan Kloosterboer (KING)</dc:creator>
  <cp:lastModifiedBy>Ellen Debats</cp:lastModifiedBy>
  <cp:revision>581</cp:revision>
  <cp:lastPrinted>1601-01-01T00:00:00Z</cp:lastPrinted>
  <dcterms:created xsi:type="dcterms:W3CDTF">2010-05-26T08:56:31Z</dcterms:created>
  <dcterms:modified xsi:type="dcterms:W3CDTF">2015-02-10T07:14:08Z</dcterms:modified>
</cp:coreProperties>
</file>